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41014e3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f41014e3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f41014e3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f41014e3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f41014e3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f41014e3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f41014e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f41014e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f41014e3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f41014e3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f41014e3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f41014e3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f41014e3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f41014e3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f41014e3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f41014e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41014e3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41014e3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f41014e3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f41014e3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f41014e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f41014e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41014e3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41014e3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f41014e3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f41014e3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f41014e3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f41014e3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f41014e3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f41014e3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f41014e3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f41014e3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f41014e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f41014e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f41014e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f41014e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f41014e3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f41014e3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f41014e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f41014e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41014e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41014e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f41014e3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f41014e3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f41014e3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f41014e3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716198" y="1919875"/>
            <a:ext cx="342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Handyman Reviews 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Sentiment 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Analysis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50" y="616800"/>
            <a:ext cx="4946300" cy="406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5586025" y="1116125"/>
            <a:ext cx="33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Exploration Techniques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N-Grams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Frequency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NTLK Parts of Speech analysis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50" y="287000"/>
            <a:ext cx="4704749" cy="43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RATINGS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52475"/>
            <a:ext cx="25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N-grams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“Stay away from”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“Go somewhere else”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“Would not recommend”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40138" y="1152475"/>
            <a:ext cx="26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Frequency words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“Horrible”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“Wrong”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“Unprofessional”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6097288" y="1152475"/>
            <a:ext cx="26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Parts-of-Speech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“Worst”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“Disappointed”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“Expensive”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r>
              <a:rPr lang="en"/>
              <a:t> RATINGS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25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N-grams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“I highly recommend”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“Was very professional”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“Came out”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40138" y="1152475"/>
            <a:ext cx="26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Frequency words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“Friendly”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“Honest”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“Fixed”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6097288" y="1152475"/>
            <a:ext cx="26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Parts-of-Speech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“Great”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“Professional”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“Best”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410825" y="428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691" y="589750"/>
            <a:ext cx="5270625" cy="34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5319725" y="1152475"/>
            <a:ext cx="351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Transform: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TFIDF_Transformer was applied to the reviews and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Baseline Model: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Naive_Bayes Classifier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Metrics: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Accuracy, F1, Recall, Precision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0" y="1199888"/>
            <a:ext cx="4605623" cy="33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25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 Predictions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0" y="1520850"/>
            <a:ext cx="8999576" cy="13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2627"/>
            <a:ext cx="9144001" cy="15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335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 Accuracy</a:t>
            </a:r>
            <a:endParaRPr/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157500" y="150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.716</a:t>
            </a:r>
            <a:endParaRPr sz="9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432875" y="14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 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5484925" y="1508900"/>
            <a:ext cx="2950800" cy="30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positive review rows was</a:t>
            </a:r>
            <a:r>
              <a:rPr b="1" lang="en">
                <a:solidFill>
                  <a:srgbClr val="FF0000"/>
                </a:solidFill>
              </a:rPr>
              <a:t> 5500</a:t>
            </a:r>
            <a:r>
              <a:rPr lang="en"/>
              <a:t>. The negative review rows were </a:t>
            </a:r>
            <a:r>
              <a:rPr b="1" lang="en">
                <a:solidFill>
                  <a:srgbClr val="FF0000"/>
                </a:solidFill>
              </a:rPr>
              <a:t>1500</a:t>
            </a:r>
            <a:r>
              <a:rPr lang="en"/>
              <a:t>. I reduced the positive review rows to </a:t>
            </a:r>
            <a:r>
              <a:rPr b="1" lang="en">
                <a:solidFill>
                  <a:srgbClr val="FF0000"/>
                </a:solidFill>
              </a:rPr>
              <a:t>1700</a:t>
            </a:r>
            <a:r>
              <a:rPr lang="en"/>
              <a:t>. To reduce the oversampling.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50" y="852000"/>
            <a:ext cx="3664328" cy="4017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47375" y="25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Baseline Model Score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513" y="1339200"/>
            <a:ext cx="5793624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Squared Results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900" y="1313275"/>
            <a:ext cx="4762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14000"/>
            <a:ext cx="190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350" y="2743525"/>
            <a:ext cx="4876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094850" y="1532100"/>
            <a:ext cx="3737400" cy="30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The home improvement market is estimated to be over $350 Billion. </a:t>
            </a:r>
            <a:endParaRPr sz="28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9005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3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 Metrics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5427" l="0" r="49794" t="55832"/>
          <a:stretch/>
        </p:blipFill>
        <p:spPr>
          <a:xfrm>
            <a:off x="364800" y="2571738"/>
            <a:ext cx="3988351" cy="4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 rotWithShape="1">
          <a:blip r:embed="rId4">
            <a:alphaModFix/>
          </a:blip>
          <a:srcRect b="0" l="0" r="66674" t="58295"/>
          <a:stretch/>
        </p:blipFill>
        <p:spPr>
          <a:xfrm>
            <a:off x="6414600" y="2362200"/>
            <a:ext cx="1221625" cy="8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1191650" y="3319575"/>
            <a:ext cx="2662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F1 Score</a:t>
            </a:r>
            <a:endParaRPr b="1" sz="2000"/>
          </a:p>
        </p:txBody>
      </p:sp>
      <p:sp>
        <p:nvSpPr>
          <p:cNvPr id="183" name="Google Shape;183;p32"/>
          <p:cNvSpPr txBox="1"/>
          <p:nvPr/>
        </p:nvSpPr>
        <p:spPr>
          <a:xfrm>
            <a:off x="5633188" y="3319575"/>
            <a:ext cx="2662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Confusion Matrix</a:t>
            </a:r>
            <a:endParaRPr b="1"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26" y="716725"/>
            <a:ext cx="6707700" cy="41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Matrices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100" y="1282550"/>
            <a:ext cx="2141825" cy="9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/>
        </p:nvSpPr>
        <p:spPr>
          <a:xfrm>
            <a:off x="6075562" y="2304750"/>
            <a:ext cx="2268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Gradient Boosting</a:t>
            </a:r>
            <a:endParaRPr b="1" sz="1800"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25" y="1449075"/>
            <a:ext cx="2268900" cy="78538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690937" y="2304750"/>
            <a:ext cx="2268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Extra Trees</a:t>
            </a:r>
            <a:endParaRPr b="1" sz="1800"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75" y="3595500"/>
            <a:ext cx="1964591" cy="9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/>
          <p:nvPr/>
        </p:nvSpPr>
        <p:spPr>
          <a:xfrm>
            <a:off x="588037" y="4547425"/>
            <a:ext cx="2268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Random Forest</a:t>
            </a:r>
            <a:endParaRPr b="1" sz="1800"/>
          </a:p>
        </p:txBody>
      </p:sp>
      <p:sp>
        <p:nvSpPr>
          <p:cNvPr id="200" name="Google Shape;200;p34"/>
          <p:cNvSpPr txBox="1"/>
          <p:nvPr/>
        </p:nvSpPr>
        <p:spPr>
          <a:xfrm>
            <a:off x="6075550" y="4547425"/>
            <a:ext cx="2268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Naive Bayes</a:t>
            </a:r>
            <a:endParaRPr b="1" sz="1800"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6324" y="3658174"/>
            <a:ext cx="1964600" cy="8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Manipulate more parameters of the models to increase metrics</a:t>
            </a:r>
            <a:endParaRPr sz="2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213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Questions?</a:t>
            </a:r>
            <a:endParaRPr sz="4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Handyman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277300" y="1334875"/>
            <a:ext cx="35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A handyman is an individual who performs small home repairs as a business. </a:t>
            </a:r>
            <a:endParaRPr sz="28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1203188"/>
            <a:ext cx="4972450" cy="3314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420500" y="3606500"/>
            <a:ext cx="63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Goal: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Sentiment Analysis Model to predict the sentiment of online reviews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150" y="261825"/>
            <a:ext cx="5517700" cy="30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3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Gathering/Preparing Data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750" y="351325"/>
            <a:ext cx="5834505" cy="388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5354300" y="1534950"/>
            <a:ext cx="3654000" cy="20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/>
              <a:t>Yelp Open Dataset:</a:t>
            </a:r>
            <a:endParaRPr b="1" sz="2300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Million + Observations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columns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50" y="571500"/>
            <a:ext cx="40005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5410500" y="1029200"/>
            <a:ext cx="34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Data Manipulation</a:t>
            </a:r>
            <a:endParaRPr b="1" sz="2600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Reduced dataset from </a:t>
            </a:r>
            <a:r>
              <a:rPr b="1" lang="en" sz="2600">
                <a:solidFill>
                  <a:srgbClr val="FF0000"/>
                </a:solidFill>
              </a:rPr>
              <a:t>8 million + rows</a:t>
            </a:r>
            <a:r>
              <a:rPr lang="en" sz="2600"/>
              <a:t> to </a:t>
            </a:r>
            <a:r>
              <a:rPr b="1" lang="en" sz="2600">
                <a:solidFill>
                  <a:srgbClr val="FF0000"/>
                </a:solidFill>
              </a:rPr>
              <a:t>7000 rows </a:t>
            </a:r>
            <a:r>
              <a:rPr lang="en" sz="2600"/>
              <a:t>handyman specific observations.</a:t>
            </a:r>
            <a:endParaRPr sz="260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" y="1088001"/>
            <a:ext cx="4947778" cy="32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Review Split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508450" y="2276575"/>
            <a:ext cx="33141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LOW RATINGS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Star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 Star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5045475" y="2276575"/>
            <a:ext cx="33141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HIGH RATINGS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 Star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 Star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33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500" y="304800"/>
            <a:ext cx="5627358" cy="375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